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6" r:id="rId8"/>
    <p:sldId id="261" r:id="rId9"/>
    <p:sldId id="262" r:id="rId10"/>
    <p:sldId id="268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460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6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5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367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56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9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0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7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8A3-CB52-4A05-8326-F5CE33C70F6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F623E3-E11C-497C-B32D-04BE55D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tl.org/ihr-journal-page/" TargetMode="External"/><Relationship Id="rId2" Type="http://schemas.openxmlformats.org/officeDocument/2006/relationships/hyperlink" Target="http://www.emeraldgrouppublishing.com/products/journals/journals.htm?id=jarh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aningcentered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eraldgrouppublishing.com/research/awards/hetl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24" y="732748"/>
            <a:ext cx="10102927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2016 UCEA </a:t>
            </a:r>
            <a:r>
              <a:rPr lang="en-US" b="1" dirty="0" smtClean="0">
                <a:solidFill>
                  <a:schemeClr val="accent2"/>
                </a:solidFill>
              </a:rPr>
              <a:t>International Summit</a:t>
            </a:r>
            <a:r>
              <a:rPr lang="en-US" b="1" dirty="0">
                <a:solidFill>
                  <a:schemeClr val="accent2"/>
                </a:solidFill>
              </a:rPr>
              <a:t>: UCEA Engagement and Participation in Global </a:t>
            </a:r>
            <a:r>
              <a:rPr lang="en-US" b="1" dirty="0" smtClean="0">
                <a:solidFill>
                  <a:schemeClr val="accent2"/>
                </a:solidFill>
              </a:rPr>
              <a:t>Initiatives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183" y="3419060"/>
            <a:ext cx="9867568" cy="3069203"/>
          </a:xfrm>
        </p:spPr>
        <p:txBody>
          <a:bodyPr>
            <a:normAutofit/>
          </a:bodyPr>
          <a:lstStyle/>
          <a:p>
            <a:r>
              <a:rPr lang="en-US" b="1" dirty="0" smtClean="0"/>
              <a:t>Plenary Presentation:</a:t>
            </a:r>
          </a:p>
          <a:p>
            <a:r>
              <a:rPr lang="en-US" b="1" dirty="0" smtClean="0"/>
              <a:t>Developing </a:t>
            </a:r>
            <a:r>
              <a:rPr lang="en-US" b="1" dirty="0"/>
              <a:t>Global Citizenship and Inter-cultural Competencies: Examining the Work of the International Higher Education Teaching and Learning Association (</a:t>
            </a:r>
            <a:r>
              <a:rPr lang="en-US" b="1" dirty="0" smtClean="0"/>
              <a:t>HETL)</a:t>
            </a:r>
          </a:p>
          <a:p>
            <a:r>
              <a:rPr lang="en-US" dirty="0" smtClean="0"/>
              <a:t>Patrick Blessinger</a:t>
            </a:r>
          </a:p>
          <a:p>
            <a:r>
              <a:rPr lang="en-US" dirty="0" smtClean="0"/>
              <a:t>HETL </a:t>
            </a:r>
            <a:r>
              <a:rPr lang="en-US" dirty="0"/>
              <a:t>Executive Director and Adjunct Associate Professor, St. John’s </a:t>
            </a:r>
            <a:r>
              <a:rPr lang="en-US" dirty="0" smtClean="0"/>
              <a:t>University</a:t>
            </a:r>
          </a:p>
          <a:p>
            <a:r>
              <a:rPr lang="en-US" b="1" dirty="0"/>
              <a:t>Sunday, November 20, </a:t>
            </a:r>
            <a:r>
              <a:rPr lang="en-US" b="1" dirty="0" smtClean="0"/>
              <a:t>2016</a:t>
            </a:r>
          </a:p>
          <a:p>
            <a:r>
              <a:rPr lang="en-US" b="1" dirty="0" smtClean="0"/>
              <a:t>Detroit, Michigan USA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9" y="5336684"/>
            <a:ext cx="3369197" cy="1521316"/>
          </a:xfrm>
          <a:prstGeom prst="rect">
            <a:avLst/>
          </a:prstGeom>
        </p:spPr>
      </p:pic>
      <p:pic>
        <p:nvPicPr>
          <p:cNvPr id="1028" name="Picture 4" descr="Image result for ucea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42" y="439741"/>
            <a:ext cx="1247434" cy="12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9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HETL Affiliations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55" y="1690497"/>
            <a:ext cx="69056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4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58" y="353568"/>
            <a:ext cx="8596668" cy="1320800"/>
          </a:xfrm>
        </p:spPr>
        <p:txBody>
          <a:bodyPr/>
          <a:lstStyle/>
          <a:p>
            <a:r>
              <a:rPr lang="en-US" dirty="0" smtClean="0"/>
              <a:t>HETL Portal: hetl.org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" y="1381672"/>
            <a:ext cx="10165651" cy="48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4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UCEA – HETL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182112"/>
            <a:ext cx="10030290" cy="2859250"/>
          </a:xfrm>
        </p:spPr>
        <p:txBody>
          <a:bodyPr>
            <a:normAutofit/>
          </a:bodyPr>
          <a:lstStyle/>
          <a:p>
            <a:r>
              <a:rPr lang="en-US" sz="2400" b="1" dirty="0"/>
              <a:t>Developing Global Citizenship and Inter-cultural </a:t>
            </a:r>
            <a:r>
              <a:rPr lang="en-US" sz="2400" b="1" dirty="0" smtClean="0"/>
              <a:t>Competencies</a:t>
            </a:r>
            <a:endParaRPr lang="en-US" sz="2400" b="1" dirty="0"/>
          </a:p>
          <a:p>
            <a:r>
              <a:rPr lang="en-US" sz="2400" dirty="0"/>
              <a:t>I</a:t>
            </a:r>
            <a:r>
              <a:rPr lang="en-US" sz="2400" dirty="0" smtClean="0"/>
              <a:t>nteractive </a:t>
            </a:r>
            <a:r>
              <a:rPr lang="en-US" sz="2400" dirty="0"/>
              <a:t>roundtable discussions to consider possible cooperative projects between UCEA and HETL, including joint research and publications.</a:t>
            </a:r>
            <a:endParaRPr lang="en-US" sz="2400" b="1" dirty="0"/>
          </a:p>
        </p:txBody>
      </p:sp>
      <p:pic>
        <p:nvPicPr>
          <p:cNvPr id="5" name="Picture 4" descr="Image result for ucea 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76452"/>
            <a:ext cx="1247434" cy="12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04" y="1443167"/>
            <a:ext cx="1288924" cy="12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HETL: Mission, Vision, and Values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1057"/>
            <a:ext cx="10158306" cy="4450306"/>
          </a:xfrm>
        </p:spPr>
        <p:txBody>
          <a:bodyPr>
            <a:noAutofit/>
          </a:bodyPr>
          <a:lstStyle/>
          <a:p>
            <a:r>
              <a:rPr lang="en-US" sz="2400" dirty="0"/>
              <a:t>The International Higher Education Teaching and Learning Association (HETL) is an independent, nonpartisan, nonsectarian, non-governmental, not-for-profit organization open to all educators from all nationalities, all institutional types, and all functions, levels, and disciplines within the global educational </a:t>
            </a:r>
            <a:r>
              <a:rPr lang="en-US" sz="2400" dirty="0" smtClean="0"/>
              <a:t>community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shared vision </a:t>
            </a:r>
            <a:r>
              <a:rPr lang="en-US" sz="2400" dirty="0"/>
              <a:t>of HETL is to advance the scholarship and practice of teaching and learning in higher education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shared mission </a:t>
            </a:r>
            <a:r>
              <a:rPr lang="en-US" sz="2400" dirty="0"/>
              <a:t>of HETL is to develop a global community of higher education </a:t>
            </a:r>
            <a:r>
              <a:rPr lang="en-US" sz="2400" dirty="0" smtClean="0"/>
              <a:t>professionals.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The </a:t>
            </a:r>
            <a:r>
              <a:rPr lang="en-US" sz="2400" b="1" dirty="0"/>
              <a:t>shared values </a:t>
            </a:r>
            <a:r>
              <a:rPr lang="en-US" sz="2400" dirty="0"/>
              <a:t>of HETL </a:t>
            </a:r>
            <a:r>
              <a:rPr lang="en-US" sz="2400" dirty="0" smtClean="0"/>
              <a:t>include integrity-ethics, collegiality-collaboration, and inclusion-diversity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50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HETL 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4793"/>
            <a:ext cx="9179898" cy="4276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HETL is an organization that advances the scholarship and practice of teaching and learning in higher education by focusing on four core areas: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</a:t>
            </a:r>
            <a:r>
              <a:rPr lang="en-US" sz="2400" dirty="0"/>
              <a:t>) global networking and interdisciplinary collaboration,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) research, innovation, and academic publishing,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</a:t>
            </a:r>
            <a:r>
              <a:rPr lang="en-US" sz="2400" dirty="0"/>
              <a:t>) higher education development and capacity building, and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4</a:t>
            </a:r>
            <a:r>
              <a:rPr lang="en-US" sz="2400" dirty="0"/>
              <a:t>) human rights and social justice.  </a:t>
            </a:r>
          </a:p>
        </p:txBody>
      </p:sp>
    </p:spTree>
    <p:extLst>
      <p:ext uri="{BB962C8B-B14F-4D97-AF65-F5344CB8AC3E}">
        <p14:creationId xmlns:p14="http://schemas.microsoft.com/office/powerpoint/2010/main" val="34268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HETL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1641"/>
            <a:ext cx="9847410" cy="434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achieve its mission and vision and foster its core values, HETL aims, among other things, to:</a:t>
            </a:r>
          </a:p>
          <a:p>
            <a:r>
              <a:rPr lang="en-US" sz="2400" dirty="0" smtClean="0"/>
              <a:t>foster international cooperation, understanding, and inclusion</a:t>
            </a:r>
          </a:p>
          <a:p>
            <a:r>
              <a:rPr lang="en-US" sz="2400" dirty="0" smtClean="0"/>
              <a:t>foster global networking and interdisciplinary collaboration</a:t>
            </a:r>
          </a:p>
          <a:p>
            <a:r>
              <a:rPr lang="en-US" sz="2400" dirty="0" smtClean="0"/>
              <a:t>provide global leadership on critical issues impacting higher education</a:t>
            </a:r>
          </a:p>
          <a:p>
            <a:r>
              <a:rPr lang="en-US" sz="2400" dirty="0" smtClean="0"/>
              <a:t>lifelong education as a basic human right</a:t>
            </a:r>
          </a:p>
          <a:p>
            <a:r>
              <a:rPr lang="en-US" sz="2400" dirty="0" smtClean="0"/>
              <a:t>foster the application of democratic principles worldwide</a:t>
            </a:r>
          </a:p>
          <a:p>
            <a:r>
              <a:rPr lang="en-US" sz="2400" dirty="0" smtClean="0"/>
              <a:t>foster equality and equity in social and economic matters</a:t>
            </a:r>
          </a:p>
        </p:txBody>
      </p:sp>
    </p:spTree>
    <p:extLst>
      <p:ext uri="{BB962C8B-B14F-4D97-AF65-F5344CB8AC3E}">
        <p14:creationId xmlns:p14="http://schemas.microsoft.com/office/powerpoint/2010/main" val="222890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HETL Research and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1057"/>
            <a:ext cx="9454218" cy="4450306"/>
          </a:xfrm>
        </p:spPr>
        <p:txBody>
          <a:bodyPr>
            <a:normAutofit/>
          </a:bodyPr>
          <a:lstStyle/>
          <a:p>
            <a:r>
              <a:rPr lang="en-US" sz="2400" dirty="0"/>
              <a:t>The HETL</a:t>
            </a:r>
            <a:r>
              <a:rPr lang="en-US" sz="2400" i="1" dirty="0"/>
              <a:t> </a:t>
            </a:r>
            <a:r>
              <a:rPr lang="en-US" sz="2400" i="1" dirty="0">
                <a:hlinkClick r:id="rId2"/>
              </a:rPr>
              <a:t>Journal of Applied Research in Higher Education,</a:t>
            </a:r>
            <a:r>
              <a:rPr lang="en-US" sz="2400" i="1" dirty="0"/>
              <a:t> </a:t>
            </a:r>
            <a:r>
              <a:rPr lang="en-US" sz="2400" dirty="0"/>
              <a:t>the </a:t>
            </a:r>
            <a:r>
              <a:rPr lang="en-US" sz="2400" i="1" dirty="0">
                <a:hlinkClick r:id="rId3"/>
              </a:rPr>
              <a:t>International HETL Review,</a:t>
            </a:r>
            <a:r>
              <a:rPr lang="en-US" sz="2400" dirty="0"/>
              <a:t> and the </a:t>
            </a:r>
            <a:r>
              <a:rPr lang="en-US" sz="2400" i="1" dirty="0">
                <a:hlinkClick r:id="rId4"/>
              </a:rPr>
              <a:t>Journal of Meaning-Centered Education</a:t>
            </a:r>
            <a:r>
              <a:rPr lang="en-US" sz="2400" dirty="0"/>
              <a:t> disseminate current knowledge and research on teaching and learning by publishing peer-reviewed, scholarly, international, interdisciplinary, </a:t>
            </a:r>
            <a:r>
              <a:rPr lang="en-US" sz="2400" dirty="0" err="1"/>
              <a:t>interprofessional</a:t>
            </a:r>
            <a:r>
              <a:rPr lang="en-US" sz="2400" dirty="0"/>
              <a:t> articles from scholars, researchers, and education thought leaders from around the world.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HETL strives to conduct the most innovative and meaningful research and to produce the highest quality books, journals, and other forms of publishing. </a:t>
            </a:r>
          </a:p>
        </p:txBody>
      </p:sp>
    </p:spTree>
    <p:extLst>
      <p:ext uri="{BB962C8B-B14F-4D97-AF65-F5344CB8AC3E}">
        <p14:creationId xmlns:p14="http://schemas.microsoft.com/office/powerpoint/2010/main" val="121217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HETL Publications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473" y="1930400"/>
            <a:ext cx="1285875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614" y="1930400"/>
            <a:ext cx="128587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500" y="1930400"/>
            <a:ext cx="1285875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3" y="4160837"/>
            <a:ext cx="128587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3" y="1835150"/>
            <a:ext cx="1285875" cy="1962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472" y="4160837"/>
            <a:ext cx="1285875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613" y="4109652"/>
            <a:ext cx="1285875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500" y="4160837"/>
            <a:ext cx="1285877" cy="18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2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 and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63533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Books:</a:t>
            </a:r>
          </a:p>
          <a:p>
            <a:r>
              <a:rPr lang="en-US" sz="3400" dirty="0" smtClean="0"/>
              <a:t>Inclusive Leadership</a:t>
            </a:r>
          </a:p>
          <a:p>
            <a:r>
              <a:rPr lang="en-US" sz="3400" dirty="0" smtClean="0"/>
              <a:t>Refugee Education</a:t>
            </a:r>
          </a:p>
          <a:p>
            <a:r>
              <a:rPr lang="en-US" sz="3400" dirty="0" smtClean="0"/>
              <a:t>Open Education</a:t>
            </a:r>
          </a:p>
          <a:p>
            <a:endParaRPr lang="en-US" sz="3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13798" y="2190626"/>
            <a:ext cx="5040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 smtClean="0"/>
              <a:t>Policy Statements:</a:t>
            </a:r>
          </a:p>
          <a:p>
            <a:r>
              <a:rPr lang="en-US" sz="3400" dirty="0" smtClean="0"/>
              <a:t>Inclusion and Diversity</a:t>
            </a:r>
          </a:p>
          <a:p>
            <a:r>
              <a:rPr lang="en-US" sz="3400" dirty="0" smtClean="0"/>
              <a:t>Lifelong learning as a human right</a:t>
            </a:r>
          </a:p>
          <a:p>
            <a:endParaRPr lang="en-US" sz="3400" dirty="0" smtClean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14949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HETL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5921"/>
            <a:ext cx="8878146" cy="439544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HETL </a:t>
            </a:r>
            <a:r>
              <a:rPr lang="en-US" sz="3000" dirty="0"/>
              <a:t>also convenes international academic conferences that allow educators from around the world to meet face-to-face and dialogue with the world’s top academic leaders and scholars.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2017 (June) Conference: </a:t>
            </a:r>
            <a:r>
              <a:rPr lang="en-US" sz="3000" i="1" dirty="0" smtClean="0"/>
              <a:t>Creating Inclusion and Diversity in Higher Education</a:t>
            </a:r>
            <a:r>
              <a:rPr lang="en-US" sz="3000" dirty="0" smtClean="0"/>
              <a:t>. Partner: University of the West of Scotland. </a:t>
            </a:r>
            <a:r>
              <a:rPr lang="en-US" sz="3000" b="1" dirty="0" smtClean="0"/>
              <a:t>Proposal deadline: Dec. 31, 2016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216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HETL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2225"/>
            <a:ext cx="8960442" cy="42491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HETL has a presence on several communication platforms which helps HETL reach out to and connect with educators from around the world. HETL utilizes the “digital commons” of the internet to cultivate a global participatory culture within higher education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Emerald HETL Education Outstanding Doctoral Research Award </a:t>
            </a:r>
            <a:r>
              <a:rPr lang="en-US" sz="2400" b="1" dirty="0" smtClean="0"/>
              <a:t>Program</a:t>
            </a:r>
            <a:r>
              <a:rPr lang="en-US" sz="2400" dirty="0" smtClean="0"/>
              <a:t>: International </a:t>
            </a:r>
            <a:r>
              <a:rPr lang="en-US" sz="2400" dirty="0"/>
              <a:t>recognition for the best doctoral research in education</a:t>
            </a:r>
          </a:p>
          <a:p>
            <a:r>
              <a:rPr lang="en-US" sz="2400" dirty="0" smtClean="0"/>
              <a:t>For details</a:t>
            </a:r>
            <a:r>
              <a:rPr lang="en-US" sz="2400" dirty="0"/>
              <a:t>: </a:t>
            </a:r>
            <a:r>
              <a:rPr lang="en-US" sz="2400" dirty="0" smtClean="0"/>
              <a:t>   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://www.emeraldgrouppublishing.com/research/awards/hetl.htm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806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435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2016 UCEA International Summit: UCEA Engagement and Participation in Global Initiatives</vt:lpstr>
      <vt:lpstr>HETL: Mission, Vision, and Values</vt:lpstr>
      <vt:lpstr>HETL Focus Areas</vt:lpstr>
      <vt:lpstr>HETL Aims</vt:lpstr>
      <vt:lpstr>HETL Research and Publications</vt:lpstr>
      <vt:lpstr>Sample of HETL Publications</vt:lpstr>
      <vt:lpstr>Current Projects and Publications</vt:lpstr>
      <vt:lpstr>HETL Conferences</vt:lpstr>
      <vt:lpstr>HETL Collaboration</vt:lpstr>
      <vt:lpstr>HETL Affiliations</vt:lpstr>
      <vt:lpstr>HETL Portal: hetl.org</vt:lpstr>
      <vt:lpstr>UCEA – HETL Collaboration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UCEA International Summit: UCEA Engagement and Participation in Global Initiatives</dc:title>
  <dc:creator>Patrick Blessinger</dc:creator>
  <cp:lastModifiedBy>Patrick Blessinger</cp:lastModifiedBy>
  <cp:revision>10</cp:revision>
  <dcterms:created xsi:type="dcterms:W3CDTF">2016-11-13T15:41:16Z</dcterms:created>
  <dcterms:modified xsi:type="dcterms:W3CDTF">2016-11-13T16:47:17Z</dcterms:modified>
</cp:coreProperties>
</file>